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1FB58-C334-4747-AED1-83081112904C}"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C808C-8638-4EFF-8CAA-D4A155F3E820}" type="slidenum">
              <a:rPr lang="en-US" smtClean="0"/>
              <a:t>‹#›</a:t>
            </a:fld>
            <a:endParaRPr lang="en-US"/>
          </a:p>
        </p:txBody>
      </p:sp>
    </p:spTree>
    <p:extLst>
      <p:ext uri="{BB962C8B-B14F-4D97-AF65-F5344CB8AC3E}">
        <p14:creationId xmlns:p14="http://schemas.microsoft.com/office/powerpoint/2010/main" val="3037278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65E37C-B2F0-4641-AEF0-BD2A0191BCAF}" type="slidenum">
              <a:rPr lang="en-US" smtClean="0"/>
              <a:t>6</a:t>
            </a:fld>
            <a:endParaRPr lang="en-US"/>
          </a:p>
        </p:txBody>
      </p:sp>
    </p:spTree>
    <p:extLst>
      <p:ext uri="{BB962C8B-B14F-4D97-AF65-F5344CB8AC3E}">
        <p14:creationId xmlns:p14="http://schemas.microsoft.com/office/powerpoint/2010/main" val="3026127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65E37C-B2F0-4641-AEF0-BD2A0191BCAF}" type="slidenum">
              <a:rPr lang="en-US" smtClean="0"/>
              <a:t>7</a:t>
            </a:fld>
            <a:endParaRPr lang="en-US"/>
          </a:p>
        </p:txBody>
      </p:sp>
    </p:spTree>
    <p:extLst>
      <p:ext uri="{BB962C8B-B14F-4D97-AF65-F5344CB8AC3E}">
        <p14:creationId xmlns:p14="http://schemas.microsoft.com/office/powerpoint/2010/main" val="179980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65E37C-B2F0-4641-AEF0-BD2A0191BCAF}" type="slidenum">
              <a:rPr lang="en-US" smtClean="0"/>
              <a:t>8</a:t>
            </a:fld>
            <a:endParaRPr lang="en-US"/>
          </a:p>
        </p:txBody>
      </p:sp>
    </p:spTree>
    <p:extLst>
      <p:ext uri="{BB962C8B-B14F-4D97-AF65-F5344CB8AC3E}">
        <p14:creationId xmlns:p14="http://schemas.microsoft.com/office/powerpoint/2010/main" val="68463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68643-A4A5-4C97-8ACB-3C1A804A9F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2B4FEE-DC97-42C5-95C3-DE20374E60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0357C0-C860-41B7-9019-93F05D6A35A5}"/>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5" name="Footer Placeholder 4">
            <a:extLst>
              <a:ext uri="{FF2B5EF4-FFF2-40B4-BE49-F238E27FC236}">
                <a16:creationId xmlns:a16="http://schemas.microsoft.com/office/drawing/2014/main" id="{C16BCD07-9458-4593-A1F1-6539C34B0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F90051-3C13-48DF-B629-BD6A5362EDFD}"/>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162270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0E5AC-56DB-4A03-9E99-242FB084BD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4F4FCC-055F-4987-8E8A-3464FB8619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1DCB-292B-445D-8EA1-AC21E950F68B}"/>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5" name="Footer Placeholder 4">
            <a:extLst>
              <a:ext uri="{FF2B5EF4-FFF2-40B4-BE49-F238E27FC236}">
                <a16:creationId xmlns:a16="http://schemas.microsoft.com/office/drawing/2014/main" id="{B8DC400D-214B-42D4-96ED-BEFE64155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395A4-C856-42A4-AF49-F3E3C7703200}"/>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401555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535B68-6B38-49DF-B9B5-A6CC05F74C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3CA21D-D693-4FC5-80C1-6F693D4A3E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9F597-77E1-417D-9B31-81DEBFF9EF69}"/>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5" name="Footer Placeholder 4">
            <a:extLst>
              <a:ext uri="{FF2B5EF4-FFF2-40B4-BE49-F238E27FC236}">
                <a16:creationId xmlns:a16="http://schemas.microsoft.com/office/drawing/2014/main" id="{68E2F331-34A7-44CF-9635-3F56499800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4EBF0-8F28-4874-82AA-BC2E15A5D354}"/>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285520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3BE9-C2E6-4D67-98DE-C8354B21F0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9B2D64-98C6-47DC-8711-6FC6F92FC6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223162-654F-4902-8CB4-0C61A7724915}"/>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5" name="Footer Placeholder 4">
            <a:extLst>
              <a:ext uri="{FF2B5EF4-FFF2-40B4-BE49-F238E27FC236}">
                <a16:creationId xmlns:a16="http://schemas.microsoft.com/office/drawing/2014/main" id="{D90BB72E-C0DE-46D0-815F-E9A697A362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6D8ED5-86E0-432B-9687-3BA283B40371}"/>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128504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3C6BF-C061-4A49-8B87-F7616743AA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153E3B-9A9A-4A83-A7B4-406AA2DCAB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5E319-D13E-4249-8FFE-A972AB865690}"/>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5" name="Footer Placeholder 4">
            <a:extLst>
              <a:ext uri="{FF2B5EF4-FFF2-40B4-BE49-F238E27FC236}">
                <a16:creationId xmlns:a16="http://schemas.microsoft.com/office/drawing/2014/main" id="{34A32803-0633-4ADB-8D94-42FD70CBC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6DF6F0-6C96-41B5-BE23-AA2B505CF7AF}"/>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85811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45039-CFAA-41B2-872C-FE1A58F78C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9D547C-EC39-499A-B571-EC8695279C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ADB7A2-AFEC-48DA-B87B-EFA1D43A7F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39994B-EDD8-4747-B6F2-65728802FE5D}"/>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6" name="Footer Placeholder 5">
            <a:extLst>
              <a:ext uri="{FF2B5EF4-FFF2-40B4-BE49-F238E27FC236}">
                <a16:creationId xmlns:a16="http://schemas.microsoft.com/office/drawing/2014/main" id="{E2FB5D51-969B-43D1-9A19-82B45DD3B4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A79252-4328-4615-AA00-B6000A942BDE}"/>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295129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6505D-0940-4F0F-97F8-D03B816667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C713F9-5A1A-4784-9F80-D6B567D2D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EDBE5-D5CE-4A8B-B44D-AB90CA9238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6FEA15-0024-4C51-9071-E3C26AA9C6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62B4B-6F77-4706-A08C-A3FFBFC254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E582F3-2C7C-4292-9E4E-FA3059B9C957}"/>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8" name="Footer Placeholder 7">
            <a:extLst>
              <a:ext uri="{FF2B5EF4-FFF2-40B4-BE49-F238E27FC236}">
                <a16:creationId xmlns:a16="http://schemas.microsoft.com/office/drawing/2014/main" id="{CB65BD0B-4B9A-4C95-B4F1-59C598E700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2AB8AE-8526-4C4E-9510-0937EEBA7DF9}"/>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166998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766DD-1C5B-420A-B37C-E2B3E0F312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294AFC-B954-47F3-A772-1FA300659552}"/>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4" name="Footer Placeholder 3">
            <a:extLst>
              <a:ext uri="{FF2B5EF4-FFF2-40B4-BE49-F238E27FC236}">
                <a16:creationId xmlns:a16="http://schemas.microsoft.com/office/drawing/2014/main" id="{40F11D91-3364-49D4-B370-24B57EE15C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0C2A94-ABE6-4354-9692-68C2DF593346}"/>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371627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7C9211-F959-4284-9454-94AA3E9E887D}"/>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3" name="Footer Placeholder 2">
            <a:extLst>
              <a:ext uri="{FF2B5EF4-FFF2-40B4-BE49-F238E27FC236}">
                <a16:creationId xmlns:a16="http://schemas.microsoft.com/office/drawing/2014/main" id="{82A36E25-5B29-49EB-88CE-A0F209EEE6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5C282F-380E-43C2-A196-D99F2333B82F}"/>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304034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9769-BD2E-4AC9-B388-D4FA28B5D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8743C3-C1BF-43B7-95D9-748E1C4F9A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412933-0F93-4F62-AF92-07AB52634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E1E082-701F-48DD-ABB8-804D4A28FA3E}"/>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6" name="Footer Placeholder 5">
            <a:extLst>
              <a:ext uri="{FF2B5EF4-FFF2-40B4-BE49-F238E27FC236}">
                <a16:creationId xmlns:a16="http://schemas.microsoft.com/office/drawing/2014/main" id="{7A405A97-A233-4C5C-AC22-3D65EEC34D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60329-5B76-4A90-89FC-56FD8A1E44D0}"/>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268160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ACA8E-205A-4145-9DDF-064616705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1632E2-4CE1-4293-A607-E12D364781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BEDE90-F5CD-4608-893D-DAA7EAD95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E2AA23-5BB3-4FA5-ADE5-EF4BF6D0A50C}"/>
              </a:ext>
            </a:extLst>
          </p:cNvPr>
          <p:cNvSpPr>
            <a:spLocks noGrp="1"/>
          </p:cNvSpPr>
          <p:nvPr>
            <p:ph type="dt" sz="half" idx="10"/>
          </p:nvPr>
        </p:nvSpPr>
        <p:spPr/>
        <p:txBody>
          <a:bodyPr/>
          <a:lstStyle/>
          <a:p>
            <a:fld id="{98610B50-BFEA-4B62-A179-DB0666F87BCA}" type="datetimeFigureOut">
              <a:rPr lang="en-US" smtClean="0"/>
              <a:t>1/18/2023</a:t>
            </a:fld>
            <a:endParaRPr lang="en-US"/>
          </a:p>
        </p:txBody>
      </p:sp>
      <p:sp>
        <p:nvSpPr>
          <p:cNvPr id="6" name="Footer Placeholder 5">
            <a:extLst>
              <a:ext uri="{FF2B5EF4-FFF2-40B4-BE49-F238E27FC236}">
                <a16:creationId xmlns:a16="http://schemas.microsoft.com/office/drawing/2014/main" id="{4C383FBC-7269-4065-A239-9F541CEBD2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53A2A-3DD7-43A4-9EA6-D398D3C0FE8A}"/>
              </a:ext>
            </a:extLst>
          </p:cNvPr>
          <p:cNvSpPr>
            <a:spLocks noGrp="1"/>
          </p:cNvSpPr>
          <p:nvPr>
            <p:ph type="sldNum" sz="quarter" idx="12"/>
          </p:nvPr>
        </p:nvSpPr>
        <p:spPr/>
        <p:txBody>
          <a:bodyPr/>
          <a:lstStyle/>
          <a:p>
            <a:fld id="{8F40B1B1-A8AC-460C-B5EE-9C37B2C74157}" type="slidenum">
              <a:rPr lang="en-US" smtClean="0"/>
              <a:t>‹#›</a:t>
            </a:fld>
            <a:endParaRPr lang="en-US"/>
          </a:p>
        </p:txBody>
      </p:sp>
    </p:spTree>
    <p:extLst>
      <p:ext uri="{BB962C8B-B14F-4D97-AF65-F5344CB8AC3E}">
        <p14:creationId xmlns:p14="http://schemas.microsoft.com/office/powerpoint/2010/main" val="181430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59F1B8-48F3-4254-9642-CA0D9A4D48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78A824-4D4A-4A61-B46C-74E327904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D2891E-3590-49F4-B16B-19CD734AF0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10B50-BFEA-4B62-A179-DB0666F87BCA}" type="datetimeFigureOut">
              <a:rPr lang="en-US" smtClean="0"/>
              <a:t>1/18/2023</a:t>
            </a:fld>
            <a:endParaRPr lang="en-US"/>
          </a:p>
        </p:txBody>
      </p:sp>
      <p:sp>
        <p:nvSpPr>
          <p:cNvPr id="5" name="Footer Placeholder 4">
            <a:extLst>
              <a:ext uri="{FF2B5EF4-FFF2-40B4-BE49-F238E27FC236}">
                <a16:creationId xmlns:a16="http://schemas.microsoft.com/office/drawing/2014/main" id="{71239A99-061D-42EB-A54C-E5287E2550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E14A23-5AE1-486D-8048-B9DF8DD35F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0B1B1-A8AC-460C-B5EE-9C37B2C74157}" type="slidenum">
              <a:rPr lang="en-US" smtClean="0"/>
              <a:t>‹#›</a:t>
            </a:fld>
            <a:endParaRPr lang="en-US"/>
          </a:p>
        </p:txBody>
      </p:sp>
    </p:spTree>
    <p:extLst>
      <p:ext uri="{BB962C8B-B14F-4D97-AF65-F5344CB8AC3E}">
        <p14:creationId xmlns:p14="http://schemas.microsoft.com/office/powerpoint/2010/main" val="3140716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6A047-BD70-4335-ADB0-B5D9A3683748}"/>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A God So Near</a:t>
            </a:r>
          </a:p>
        </p:txBody>
      </p:sp>
      <p:sp>
        <p:nvSpPr>
          <p:cNvPr id="3" name="Subtitle 2">
            <a:extLst>
              <a:ext uri="{FF2B5EF4-FFF2-40B4-BE49-F238E27FC236}">
                <a16:creationId xmlns:a16="http://schemas.microsoft.com/office/drawing/2014/main" id="{87E0FBB1-D033-4039-A8CD-318DD648D628}"/>
              </a:ext>
            </a:extLst>
          </p:cNvPr>
          <p:cNvSpPr>
            <a:spLocks noGrp="1"/>
          </p:cNvSpPr>
          <p:nvPr>
            <p:ph type="subTitle" idx="1"/>
          </p:nvPr>
        </p:nvSpPr>
        <p:spPr/>
        <p:txBody>
          <a:bodyPr>
            <a:normAutofit/>
          </a:bodyPr>
          <a:lstStyle/>
          <a:p>
            <a:r>
              <a:rPr lang="en-US" sz="3200" dirty="0">
                <a:latin typeface="Arial" panose="020B0604020202020204" pitchFamily="34" charset="0"/>
                <a:cs typeface="Arial" panose="020B0604020202020204" pitchFamily="34" charset="0"/>
              </a:rPr>
              <a:t>Divine Presence &amp; Proximity in Deuteronomy</a:t>
            </a:r>
          </a:p>
        </p:txBody>
      </p:sp>
    </p:spTree>
    <p:extLst>
      <p:ext uri="{BB962C8B-B14F-4D97-AF65-F5344CB8AC3E}">
        <p14:creationId xmlns:p14="http://schemas.microsoft.com/office/powerpoint/2010/main" val="261262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74068D4B-7149-4D95-9E27-CB1AA925781F}"/>
              </a:ext>
            </a:extLst>
          </p:cNvPr>
          <p:cNvSpPr/>
          <p:nvPr/>
        </p:nvSpPr>
        <p:spPr>
          <a:xfrm>
            <a:off x="3424237" y="1266825"/>
            <a:ext cx="5343525" cy="4000500"/>
          </a:xfrm>
          <a:prstGeom prst="triangle">
            <a:avLst/>
          </a:prstGeom>
          <a:noFill/>
          <a:ln w="133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419EED1-9BAA-4527-84AD-2E14F0031834}"/>
              </a:ext>
            </a:extLst>
          </p:cNvPr>
          <p:cNvSpPr/>
          <p:nvPr/>
        </p:nvSpPr>
        <p:spPr>
          <a:xfrm>
            <a:off x="5129265" y="262235"/>
            <a:ext cx="176202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Deity</a:t>
            </a:r>
          </a:p>
        </p:txBody>
      </p:sp>
      <p:sp>
        <p:nvSpPr>
          <p:cNvPr id="4" name="Rectangle 3">
            <a:extLst>
              <a:ext uri="{FF2B5EF4-FFF2-40B4-BE49-F238E27FC236}">
                <a16:creationId xmlns:a16="http://schemas.microsoft.com/office/drawing/2014/main" id="{4AC222C5-A59A-43D3-9508-26AFE4A653E7}"/>
              </a:ext>
            </a:extLst>
          </p:cNvPr>
          <p:cNvSpPr/>
          <p:nvPr/>
        </p:nvSpPr>
        <p:spPr>
          <a:xfrm>
            <a:off x="1116450" y="4996160"/>
            <a:ext cx="2339102"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People</a:t>
            </a:r>
            <a:endParaRPr lang="en-US" sz="5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8529D4B-4058-4F34-A9F8-305D805B878E}"/>
              </a:ext>
            </a:extLst>
          </p:cNvPr>
          <p:cNvSpPr/>
          <p:nvPr/>
        </p:nvSpPr>
        <p:spPr>
          <a:xfrm>
            <a:off x="8929926" y="4996160"/>
            <a:ext cx="1723549"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Land</a:t>
            </a:r>
            <a:endParaRPr lang="en-US" sz="5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9FB4697-DFD7-41DA-9E67-045291A99748}"/>
              </a:ext>
            </a:extLst>
          </p:cNvPr>
          <p:cNvSpPr/>
          <p:nvPr/>
        </p:nvSpPr>
        <p:spPr>
          <a:xfrm rot="18285373">
            <a:off x="2142262" y="2562851"/>
            <a:ext cx="40593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responsibility</a:t>
            </a:r>
          </a:p>
        </p:txBody>
      </p:sp>
      <p:sp>
        <p:nvSpPr>
          <p:cNvPr id="7" name="Rectangle 6">
            <a:extLst>
              <a:ext uri="{FF2B5EF4-FFF2-40B4-BE49-F238E27FC236}">
                <a16:creationId xmlns:a16="http://schemas.microsoft.com/office/drawing/2014/main" id="{33E22EB2-2262-46CC-ACF9-E39E2D4B18B3}"/>
              </a:ext>
            </a:extLst>
          </p:cNvPr>
          <p:cNvSpPr/>
          <p:nvPr/>
        </p:nvSpPr>
        <p:spPr>
          <a:xfrm rot="3452792">
            <a:off x="6011283" y="2540202"/>
            <a:ext cx="40593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responsibility</a:t>
            </a:r>
          </a:p>
        </p:txBody>
      </p:sp>
      <p:sp>
        <p:nvSpPr>
          <p:cNvPr id="8" name="Rectangle 7">
            <a:extLst>
              <a:ext uri="{FF2B5EF4-FFF2-40B4-BE49-F238E27FC236}">
                <a16:creationId xmlns:a16="http://schemas.microsoft.com/office/drawing/2014/main" id="{BC372061-AC92-4067-90A7-64A641C270B7}"/>
              </a:ext>
            </a:extLst>
          </p:cNvPr>
          <p:cNvSpPr/>
          <p:nvPr/>
        </p:nvSpPr>
        <p:spPr>
          <a:xfrm>
            <a:off x="4163048" y="5309615"/>
            <a:ext cx="40593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responsibility</a:t>
            </a:r>
          </a:p>
        </p:txBody>
      </p:sp>
    </p:spTree>
    <p:extLst>
      <p:ext uri="{BB962C8B-B14F-4D97-AF65-F5344CB8AC3E}">
        <p14:creationId xmlns:p14="http://schemas.microsoft.com/office/powerpoint/2010/main" val="285454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0C57E-BB19-47C6-A8A2-335A6684035F}"/>
              </a:ext>
            </a:extLst>
          </p:cNvPr>
          <p:cNvSpPr>
            <a:spLocks noGrp="1"/>
          </p:cNvSpPr>
          <p:nvPr>
            <p:ph type="title"/>
          </p:nvPr>
        </p:nvSpPr>
        <p:spPr>
          <a:xfrm>
            <a:off x="133350" y="18256"/>
            <a:ext cx="10515600" cy="697362"/>
          </a:xfrm>
        </p:spPr>
        <p:txBody>
          <a:bodyPr/>
          <a:lstStyle/>
          <a:p>
            <a:r>
              <a:rPr lang="en-US" dirty="0">
                <a:latin typeface="Arial" panose="020B0604020202020204" pitchFamily="34" charset="0"/>
                <a:cs typeface="Arial" panose="020B0604020202020204" pitchFamily="34" charset="0"/>
              </a:rPr>
              <a:t>Implications of the Covenant Triangle</a:t>
            </a:r>
          </a:p>
        </p:txBody>
      </p:sp>
      <p:sp>
        <p:nvSpPr>
          <p:cNvPr id="3" name="Content Placeholder 2">
            <a:extLst>
              <a:ext uri="{FF2B5EF4-FFF2-40B4-BE49-F238E27FC236}">
                <a16:creationId xmlns:a16="http://schemas.microsoft.com/office/drawing/2014/main" id="{03303887-2CE9-4E67-8074-DB5473532B0A}"/>
              </a:ext>
            </a:extLst>
          </p:cNvPr>
          <p:cNvSpPr>
            <a:spLocks noGrp="1"/>
          </p:cNvSpPr>
          <p:nvPr>
            <p:ph idx="1"/>
          </p:nvPr>
        </p:nvSpPr>
        <p:spPr>
          <a:xfrm>
            <a:off x="278296" y="715618"/>
            <a:ext cx="11579087" cy="6124127"/>
          </a:xfrm>
        </p:spPr>
        <p:txBody>
          <a:bodyPr>
            <a:normAutofit fontScale="85000" lnSpcReduction="10000"/>
          </a:bodyPr>
          <a:lstStyle/>
          <a:p>
            <a:r>
              <a:rPr lang="en-US" dirty="0">
                <a:latin typeface="Arial" panose="020B0604020202020204" pitchFamily="34" charset="0"/>
                <a:cs typeface="Arial" panose="020B0604020202020204" pitchFamily="34" charset="0"/>
              </a:rPr>
              <a:t>The land is a gracious gift of YHWH to Israel grounding her adoption in an inheritance consisting first of relationship with YHWH and secondarily of real-estate on which to model YHWH’s ideal society</a:t>
            </a:r>
          </a:p>
          <a:p>
            <a:r>
              <a:rPr lang="en-US" dirty="0">
                <a:latin typeface="Arial" panose="020B0604020202020204" pitchFamily="34" charset="0"/>
                <a:cs typeface="Arial" panose="020B0604020202020204" pitchFamily="34" charset="0"/>
              </a:rPr>
              <a:t>The land is a place to practice and perfect properly honoring YHWH as both landlord/sovereign and neighbor. YHWH is your neighbor! (Dt 4:7; 5:11, 20; 12:5)</a:t>
            </a:r>
          </a:p>
          <a:p>
            <a:r>
              <a:rPr lang="en-US" dirty="0">
                <a:latin typeface="Arial" panose="020B0604020202020204" pitchFamily="34" charset="0"/>
                <a:cs typeface="Arial" panose="020B0604020202020204" pitchFamily="34" charset="0"/>
              </a:rPr>
              <a:t>The land is a place to practice and perfect honoring both native Israelites and immigrants as YHWH’s image-bearers. They are your neighbors! (5:8-10, 17; 10:18-20)</a:t>
            </a:r>
          </a:p>
          <a:p>
            <a:r>
              <a:rPr lang="en-US" dirty="0">
                <a:latin typeface="Arial" panose="020B0604020202020204" pitchFamily="34" charset="0"/>
                <a:cs typeface="Arial" panose="020B0604020202020204" pitchFamily="34" charset="0"/>
              </a:rPr>
              <a:t>The land’s productivity is dependent on YHWH’s presence and pleasure in the land which in turn depends on whether Israel honors YHWH and neighbor according to YHWH’s instruction (11:10-17; 29:)</a:t>
            </a:r>
          </a:p>
          <a:p>
            <a:r>
              <a:rPr lang="en-US" dirty="0">
                <a:latin typeface="Arial" panose="020B0604020202020204" pitchFamily="34" charset="0"/>
                <a:cs typeface="Arial" panose="020B0604020202020204" pitchFamily="34" charset="0"/>
              </a:rPr>
              <a:t>The land is a new Eden and, just as Adam was placed in Eden to tend it and care for it, so Israel must tend and care for the land and all its inhabitants (both human and animal – 5:12-15; 6:3; 8:7-10; 11:9; 26:9; </a:t>
            </a:r>
            <a:r>
              <a:rPr lang="en-US" dirty="0" err="1">
                <a:latin typeface="Arial" panose="020B0604020202020204" pitchFamily="34" charset="0"/>
                <a:cs typeface="Arial" panose="020B0604020202020204" pitchFamily="34" charset="0"/>
              </a:rPr>
              <a:t>Exod</a:t>
            </a:r>
            <a:r>
              <a:rPr lang="en-US" dirty="0">
                <a:latin typeface="Arial" panose="020B0604020202020204" pitchFamily="34" charset="0"/>
                <a:cs typeface="Arial" panose="020B0604020202020204" pitchFamily="34" charset="0"/>
              </a:rPr>
              <a:t> 23:11; Lev 25:2-4)</a:t>
            </a:r>
          </a:p>
          <a:p>
            <a:r>
              <a:rPr lang="en-US" dirty="0">
                <a:latin typeface="Arial" panose="020B0604020202020204" pitchFamily="34" charset="0"/>
                <a:cs typeface="Arial" panose="020B0604020202020204" pitchFamily="34" charset="0"/>
              </a:rPr>
              <a:t>As Adam was expelled from Eden for covenant disloyalty, so Israel may be expelled from the land for covenant disloyalty (29:45-53)</a:t>
            </a:r>
          </a:p>
          <a:p>
            <a:r>
              <a:rPr lang="en-US" dirty="0">
                <a:latin typeface="Arial" panose="020B0604020202020204" pitchFamily="34" charset="0"/>
                <a:cs typeface="Arial" panose="020B0604020202020204" pitchFamily="34" charset="0"/>
              </a:rPr>
              <a:t>YHWH, however, will not permit permanent loss of land to Israel but will always restore her to the inheritance he promised (30:1-10)</a:t>
            </a:r>
          </a:p>
        </p:txBody>
      </p:sp>
    </p:spTree>
    <p:extLst>
      <p:ext uri="{BB962C8B-B14F-4D97-AF65-F5344CB8AC3E}">
        <p14:creationId xmlns:p14="http://schemas.microsoft.com/office/powerpoint/2010/main" val="145074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0C57E-BB19-47C6-A8A2-335A6684035F}"/>
              </a:ext>
            </a:extLst>
          </p:cNvPr>
          <p:cNvSpPr>
            <a:spLocks noGrp="1"/>
          </p:cNvSpPr>
          <p:nvPr>
            <p:ph type="title"/>
          </p:nvPr>
        </p:nvSpPr>
        <p:spPr>
          <a:xfrm>
            <a:off x="133350" y="18256"/>
            <a:ext cx="11780354" cy="697362"/>
          </a:xfrm>
        </p:spPr>
        <p:txBody>
          <a:bodyPr/>
          <a:lstStyle/>
          <a:p>
            <a:r>
              <a:rPr lang="en-US" dirty="0">
                <a:latin typeface="Arial" panose="020B0604020202020204" pitchFamily="34" charset="0"/>
                <a:cs typeface="Arial" panose="020B0604020202020204" pitchFamily="34" charset="0"/>
              </a:rPr>
              <a:t>Implications of YHWH’s presence in the Land</a:t>
            </a:r>
          </a:p>
        </p:txBody>
      </p:sp>
      <p:sp>
        <p:nvSpPr>
          <p:cNvPr id="3" name="Content Placeholder 2">
            <a:extLst>
              <a:ext uri="{FF2B5EF4-FFF2-40B4-BE49-F238E27FC236}">
                <a16:creationId xmlns:a16="http://schemas.microsoft.com/office/drawing/2014/main" id="{03303887-2CE9-4E67-8074-DB5473532B0A}"/>
              </a:ext>
            </a:extLst>
          </p:cNvPr>
          <p:cNvSpPr>
            <a:spLocks noGrp="1"/>
          </p:cNvSpPr>
          <p:nvPr>
            <p:ph idx="1"/>
          </p:nvPr>
        </p:nvSpPr>
        <p:spPr>
          <a:xfrm>
            <a:off x="278296" y="715618"/>
            <a:ext cx="11579087" cy="6124127"/>
          </a:xfrm>
        </p:spPr>
        <p:txBody>
          <a:bodyPr>
            <a:normAutofit/>
          </a:bodyPr>
          <a:lstStyle/>
          <a:p>
            <a:r>
              <a:rPr lang="en-US" dirty="0">
                <a:latin typeface="Arial" panose="020B0604020202020204" pitchFamily="34" charset="0"/>
                <a:cs typeface="Arial" panose="020B0604020202020204" pitchFamily="34" charset="0"/>
              </a:rPr>
              <a:t>YHWH is Israel’s vanguard in the advance against Canaanite culture (9:1-6)</a:t>
            </a:r>
          </a:p>
          <a:p>
            <a:r>
              <a:rPr lang="en-US" dirty="0">
                <a:latin typeface="Arial" panose="020B0604020202020204" pitchFamily="34" charset="0"/>
                <a:cs typeface="Arial" panose="020B0604020202020204" pitchFamily="34" charset="0"/>
              </a:rPr>
              <a:t>YHWH’s presence in Israel’s camp dispels fear of any and all enemies (20:1)</a:t>
            </a:r>
          </a:p>
          <a:p>
            <a:r>
              <a:rPr lang="en-US" dirty="0">
                <a:latin typeface="Arial" panose="020B0604020202020204" pitchFamily="34" charset="0"/>
                <a:cs typeface="Arial" panose="020B0604020202020204" pitchFamily="34" charset="0"/>
              </a:rPr>
              <a:t>YHWH’s presence in Israel’s war camp requires exceptional holiness to preserve YHWH’s presence (23:9-14)</a:t>
            </a:r>
          </a:p>
          <a:p>
            <a:r>
              <a:rPr lang="en-US" dirty="0">
                <a:latin typeface="Arial" panose="020B0604020202020204" pitchFamily="34" charset="0"/>
                <a:cs typeface="Arial" panose="020B0604020202020204" pitchFamily="34" charset="0"/>
              </a:rPr>
              <a:t>YHWH’s choice of a central sanctuary where his name will dwell suggests a central location from which YHWH’s character emanates and infects the entire land with his holiness.</a:t>
            </a:r>
          </a:p>
        </p:txBody>
      </p:sp>
    </p:spTree>
    <p:extLst>
      <p:ext uri="{BB962C8B-B14F-4D97-AF65-F5344CB8AC3E}">
        <p14:creationId xmlns:p14="http://schemas.microsoft.com/office/powerpoint/2010/main" val="1116180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dirty="0">
                <a:latin typeface="Arial"/>
                <a:cs typeface="Arial"/>
              </a:rPr>
              <a:t>The Where &amp; How of Worship</a:t>
            </a:r>
          </a:p>
        </p:txBody>
      </p:sp>
      <p:sp>
        <p:nvSpPr>
          <p:cNvPr id="3" name="Content Placeholder 2"/>
          <p:cNvSpPr>
            <a:spLocks noGrp="1"/>
          </p:cNvSpPr>
          <p:nvPr>
            <p:ph idx="1"/>
          </p:nvPr>
        </p:nvSpPr>
        <p:spPr>
          <a:xfrm>
            <a:off x="1735684" y="877098"/>
            <a:ext cx="8932316" cy="5980902"/>
          </a:xfrm>
        </p:spPr>
        <p:txBody>
          <a:bodyPr>
            <a:normAutofit/>
          </a:bodyPr>
          <a:lstStyle/>
          <a:p>
            <a:r>
              <a:rPr lang="en-US" dirty="0">
                <a:latin typeface="Arial"/>
                <a:cs typeface="Arial"/>
              </a:rPr>
              <a:t>What do the mountains, hills, and trees represent?</a:t>
            </a:r>
          </a:p>
          <a:p>
            <a:r>
              <a:rPr lang="en-US" dirty="0">
                <a:latin typeface="Arial"/>
                <a:cs typeface="Arial"/>
              </a:rPr>
              <a:t>Mountains = the human attempt to “climb up to God” The belief that certain places inherently bring us closer to God (cf. Gen. 11 v. </a:t>
            </a:r>
            <a:r>
              <a:rPr lang="en-US" dirty="0" err="1">
                <a:latin typeface="Arial"/>
                <a:cs typeface="Arial"/>
              </a:rPr>
              <a:t>Exod</a:t>
            </a:r>
            <a:r>
              <a:rPr lang="en-US" dirty="0">
                <a:latin typeface="Arial"/>
                <a:cs typeface="Arial"/>
              </a:rPr>
              <a:t> 19; Jesus as the sacred mountain </a:t>
            </a:r>
            <a:r>
              <a:rPr lang="mr-IN" dirty="0">
                <a:latin typeface="Arial"/>
                <a:cs typeface="Arial"/>
              </a:rPr>
              <a:t>–</a:t>
            </a:r>
            <a:r>
              <a:rPr lang="en-US" dirty="0">
                <a:latin typeface="Arial"/>
                <a:cs typeface="Arial"/>
              </a:rPr>
              <a:t> </a:t>
            </a:r>
            <a:r>
              <a:rPr lang="en-US" dirty="0" err="1">
                <a:latin typeface="Arial"/>
                <a:cs typeface="Arial"/>
              </a:rPr>
              <a:t>Jn</a:t>
            </a:r>
            <a:r>
              <a:rPr lang="en-US">
                <a:latin typeface="Arial"/>
                <a:cs typeface="Arial"/>
              </a:rPr>
              <a:t> 1 &amp; 4)</a:t>
            </a:r>
            <a:endParaRPr lang="en-US" dirty="0">
              <a:latin typeface="Arial"/>
              <a:cs typeface="Arial"/>
            </a:endParaRPr>
          </a:p>
          <a:p>
            <a:r>
              <a:rPr lang="en-US" dirty="0">
                <a:latin typeface="Arial"/>
                <a:cs typeface="Arial"/>
              </a:rPr>
              <a:t>Hills = high places associated with various deities </a:t>
            </a:r>
            <a:r>
              <a:rPr lang="mr-IN" dirty="0">
                <a:latin typeface="Arial"/>
                <a:cs typeface="Arial"/>
              </a:rPr>
              <a:t>–</a:t>
            </a:r>
            <a:r>
              <a:rPr lang="en-US" dirty="0">
                <a:latin typeface="Arial"/>
                <a:cs typeface="Arial"/>
              </a:rPr>
              <a:t> where they have “jurisdiction”</a:t>
            </a:r>
          </a:p>
          <a:p>
            <a:r>
              <a:rPr lang="en-US" dirty="0">
                <a:latin typeface="Arial"/>
                <a:cs typeface="Arial"/>
              </a:rPr>
              <a:t>Trees = symbols of fertility thought to encourage the gods to “fertilize” land, cattle, and wives.</a:t>
            </a:r>
          </a:p>
          <a:p>
            <a:r>
              <a:rPr lang="en-US" dirty="0">
                <a:latin typeface="Arial"/>
                <a:cs typeface="Arial"/>
              </a:rPr>
              <a:t>By contrast Dt. 12 emphasizes place (</a:t>
            </a:r>
            <a:r>
              <a:rPr lang="en-US" dirty="0" err="1">
                <a:latin typeface="Arial"/>
                <a:cs typeface="Arial"/>
              </a:rPr>
              <a:t>sg</a:t>
            </a:r>
            <a:r>
              <a:rPr lang="en-US" dirty="0">
                <a:latin typeface="Arial"/>
                <a:cs typeface="Arial"/>
              </a:rPr>
              <a:t>.) YHWH chooses </a:t>
            </a:r>
            <a:r>
              <a:rPr lang="mr-IN" dirty="0">
                <a:latin typeface="Arial"/>
                <a:cs typeface="Arial"/>
              </a:rPr>
              <a:t>–</a:t>
            </a:r>
            <a:r>
              <a:rPr lang="en-US" dirty="0">
                <a:latin typeface="Arial"/>
                <a:cs typeface="Arial"/>
              </a:rPr>
              <a:t> a center of gravity</a:t>
            </a:r>
          </a:p>
          <a:p>
            <a:r>
              <a:rPr lang="en-US" dirty="0">
                <a:latin typeface="Arial"/>
                <a:cs typeface="Arial"/>
              </a:rPr>
              <a:t>Continuation of the theme of election: chosen people, chosen land, chosen sanctuary</a:t>
            </a:r>
          </a:p>
        </p:txBody>
      </p:sp>
    </p:spTree>
    <p:extLst>
      <p:ext uri="{BB962C8B-B14F-4D97-AF65-F5344CB8AC3E}">
        <p14:creationId xmlns:p14="http://schemas.microsoft.com/office/powerpoint/2010/main" val="2906843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09600"/>
          </a:xfrm>
        </p:spPr>
        <p:txBody>
          <a:bodyPr>
            <a:normAutofit fontScale="90000"/>
          </a:bodyPr>
          <a:lstStyle/>
          <a:p>
            <a:r>
              <a:rPr lang="en-US" dirty="0"/>
              <a:t>Concept of a Centralized Sanctuary</a:t>
            </a:r>
          </a:p>
        </p:txBody>
      </p:sp>
      <p:sp>
        <p:nvSpPr>
          <p:cNvPr id="3" name="Content Placeholder 2"/>
          <p:cNvSpPr>
            <a:spLocks noGrp="1"/>
          </p:cNvSpPr>
          <p:nvPr>
            <p:ph idx="1"/>
          </p:nvPr>
        </p:nvSpPr>
        <p:spPr>
          <a:xfrm>
            <a:off x="1676400" y="609600"/>
            <a:ext cx="8991600" cy="6248400"/>
          </a:xfrm>
        </p:spPr>
        <p:txBody>
          <a:bodyPr>
            <a:normAutofit/>
          </a:bodyPr>
          <a:lstStyle/>
          <a:p>
            <a:r>
              <a:rPr lang="en-US" b="1" dirty="0">
                <a:effectLst>
                  <a:outerShdw blurRad="38100" dist="38100" dir="2700000" algn="tl">
                    <a:srgbClr val="000000">
                      <a:alpha val="43137"/>
                    </a:srgbClr>
                  </a:outerShdw>
                </a:effectLst>
              </a:rPr>
              <a:t>Ideal – a single central sanctuary replacing the Canaanite shrines. Henotheism vs. monotheism</a:t>
            </a:r>
          </a:p>
          <a:p>
            <a:r>
              <a:rPr lang="en-US" b="1" dirty="0">
                <a:effectLst>
                  <a:outerShdw blurRad="38100" dist="38100" dir="2700000" algn="tl">
                    <a:srgbClr val="000000">
                      <a:alpha val="43137"/>
                    </a:srgbClr>
                  </a:outerShdw>
                </a:effectLst>
              </a:rPr>
              <a:t>Does this exclude the possibility of other shrines?</a:t>
            </a:r>
          </a:p>
          <a:p>
            <a:r>
              <a:rPr lang="en-US" b="1" dirty="0">
                <a:effectLst>
                  <a:outerShdw blurRad="38100" dist="38100" dir="2700000" algn="tl">
                    <a:srgbClr val="000000">
                      <a:alpha val="43137"/>
                    </a:srgbClr>
                  </a:outerShdw>
                </a:effectLst>
              </a:rPr>
              <a:t>Central sanctuary designated by presence of the Ark of the Covenant – a unifying cultic object</a:t>
            </a:r>
          </a:p>
          <a:p>
            <a:r>
              <a:rPr lang="en-US" b="1" dirty="0">
                <a:effectLst>
                  <a:outerShdw blurRad="38100" dist="38100" dir="2700000" algn="tl">
                    <a:srgbClr val="000000">
                      <a:alpha val="43137"/>
                    </a:srgbClr>
                  </a:outerShdw>
                </a:effectLst>
              </a:rPr>
              <a:t>First sanctuary – </a:t>
            </a:r>
            <a:r>
              <a:rPr lang="en-US" b="1" dirty="0" err="1">
                <a:effectLst>
                  <a:outerShdw blurRad="38100" dist="38100" dir="2700000" algn="tl">
                    <a:srgbClr val="000000">
                      <a:alpha val="43137"/>
                    </a:srgbClr>
                  </a:outerShdw>
                </a:effectLst>
              </a:rPr>
              <a:t>Shechem</a:t>
            </a:r>
            <a:r>
              <a:rPr lang="en-US" b="1" dirty="0">
                <a:effectLst>
                  <a:outerShdw blurRad="38100" dist="38100" dir="2700000" algn="tl">
                    <a:srgbClr val="000000">
                      <a:alpha val="43137"/>
                    </a:srgbClr>
                  </a:outerShdw>
                </a:effectLst>
              </a:rPr>
              <a:t> (Josh 24)</a:t>
            </a:r>
          </a:p>
          <a:p>
            <a:r>
              <a:rPr lang="en-US" b="1" dirty="0">
                <a:effectLst>
                  <a:outerShdw blurRad="38100" dist="38100" dir="2700000" algn="tl">
                    <a:srgbClr val="000000">
                      <a:alpha val="43137"/>
                    </a:srgbClr>
                  </a:outerShdw>
                </a:effectLst>
              </a:rPr>
              <a:t>Second sanctuary – Bethel (Judges 20:27)</a:t>
            </a:r>
          </a:p>
          <a:p>
            <a:r>
              <a:rPr lang="en-US" b="1" dirty="0">
                <a:effectLst>
                  <a:outerShdw blurRad="38100" dist="38100" dir="2700000" algn="tl">
                    <a:srgbClr val="000000">
                      <a:alpha val="43137"/>
                    </a:srgbClr>
                  </a:outerShdw>
                </a:effectLst>
              </a:rPr>
              <a:t>Third sanctuary – Shiloh (1 Sam 1-4)</a:t>
            </a:r>
          </a:p>
          <a:p>
            <a:r>
              <a:rPr lang="en-US" b="1" dirty="0">
                <a:effectLst>
                  <a:outerShdw blurRad="38100" dist="38100" dir="2700000" algn="tl">
                    <a:srgbClr val="000000">
                      <a:alpha val="43137"/>
                    </a:srgbClr>
                  </a:outerShdw>
                </a:effectLst>
              </a:rPr>
              <a:t>Fourth sanctuary – </a:t>
            </a:r>
            <a:r>
              <a:rPr lang="en-US" b="1" dirty="0" err="1">
                <a:effectLst>
                  <a:outerShdw blurRad="38100" dist="38100" dir="2700000" algn="tl">
                    <a:srgbClr val="000000">
                      <a:alpha val="43137"/>
                    </a:srgbClr>
                  </a:outerShdw>
                </a:effectLst>
              </a:rPr>
              <a:t>Kiriath-jearim</a:t>
            </a:r>
            <a:r>
              <a:rPr lang="en-US" b="1" dirty="0">
                <a:effectLst>
                  <a:outerShdw blurRad="38100" dist="38100" dir="2700000" algn="tl">
                    <a:srgbClr val="000000">
                      <a:alpha val="43137"/>
                    </a:srgbClr>
                  </a:outerShdw>
                </a:effectLst>
              </a:rPr>
              <a:t> (1 Sam 6:21 – 7:3) </a:t>
            </a:r>
          </a:p>
          <a:p>
            <a:r>
              <a:rPr lang="en-US" b="1" dirty="0">
                <a:effectLst>
                  <a:outerShdw blurRad="38100" dist="38100" dir="2700000" algn="tl">
                    <a:srgbClr val="000000">
                      <a:alpha val="43137"/>
                    </a:srgbClr>
                  </a:outerShdw>
                </a:effectLst>
              </a:rPr>
              <a:t>Fifth sanctuary – Jerusalem (2 Sam 6:1-20)</a:t>
            </a:r>
          </a:p>
        </p:txBody>
      </p:sp>
    </p:spTree>
    <p:extLst>
      <p:ext uri="{BB962C8B-B14F-4D97-AF65-F5344CB8AC3E}">
        <p14:creationId xmlns:p14="http://schemas.microsoft.com/office/powerpoint/2010/main" val="415932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xodus2006.com/ark.gif"/>
          <p:cNvPicPr>
            <a:picLocks noChangeAspect="1" noChangeArrowheads="1"/>
          </p:cNvPicPr>
          <p:nvPr/>
        </p:nvPicPr>
        <p:blipFill>
          <a:blip r:embed="rId3" cstate="print"/>
          <a:srcRect/>
          <a:stretch>
            <a:fillRect/>
          </a:stretch>
        </p:blipFill>
        <p:spPr bwMode="auto">
          <a:xfrm>
            <a:off x="1524000" y="1219200"/>
            <a:ext cx="9144000" cy="5715000"/>
          </a:xfrm>
          <a:prstGeom prst="rect">
            <a:avLst/>
          </a:prstGeom>
          <a:noFill/>
        </p:spPr>
      </p:pic>
      <p:sp>
        <p:nvSpPr>
          <p:cNvPr id="3" name="Oval 12"/>
          <p:cNvSpPr>
            <a:spLocks noChangeArrowheads="1"/>
          </p:cNvSpPr>
          <p:nvPr/>
        </p:nvSpPr>
        <p:spPr bwMode="auto">
          <a:xfrm>
            <a:off x="6629400" y="914400"/>
            <a:ext cx="685800" cy="609600"/>
          </a:xfrm>
          <a:prstGeom prst="ellipse">
            <a:avLst/>
          </a:prstGeom>
          <a:noFill/>
          <a:ln w="57150">
            <a:solidFill>
              <a:schemeClr val="tx1"/>
            </a:solidFill>
            <a:round/>
            <a:headEnd/>
            <a:tailEnd/>
          </a:ln>
        </p:spPr>
        <p:txBody>
          <a:bodyPr wrap="none" anchor="ctr"/>
          <a:lstStyle/>
          <a:p>
            <a:endParaRPr lang="en-US"/>
          </a:p>
        </p:txBody>
      </p:sp>
      <p:sp>
        <p:nvSpPr>
          <p:cNvPr id="4" name="Rectangle 11"/>
          <p:cNvSpPr>
            <a:spLocks noChangeArrowheads="1"/>
          </p:cNvSpPr>
          <p:nvPr/>
        </p:nvSpPr>
        <p:spPr bwMode="auto">
          <a:xfrm>
            <a:off x="6858000" y="1524000"/>
            <a:ext cx="304800" cy="990600"/>
          </a:xfrm>
          <a:prstGeom prst="rect">
            <a:avLst/>
          </a:prstGeom>
          <a:noFill/>
          <a:ln w="57150">
            <a:solidFill>
              <a:schemeClr val="tx1"/>
            </a:solidFill>
            <a:miter lim="800000"/>
            <a:headEnd/>
            <a:tailEnd/>
          </a:ln>
        </p:spPr>
        <p:txBody>
          <a:bodyPr wrap="none" anchor="ctr"/>
          <a:lstStyle/>
          <a:p>
            <a:endParaRPr lang="en-US"/>
          </a:p>
        </p:txBody>
      </p:sp>
      <p:sp>
        <p:nvSpPr>
          <p:cNvPr id="5" name="Rectangle 8"/>
          <p:cNvSpPr>
            <a:spLocks noChangeArrowheads="1"/>
          </p:cNvSpPr>
          <p:nvPr/>
        </p:nvSpPr>
        <p:spPr bwMode="auto">
          <a:xfrm>
            <a:off x="6172200" y="2514600"/>
            <a:ext cx="990600" cy="304800"/>
          </a:xfrm>
          <a:prstGeom prst="rect">
            <a:avLst/>
          </a:prstGeom>
          <a:noFill/>
          <a:ln w="57150">
            <a:solidFill>
              <a:schemeClr val="tx1"/>
            </a:solidFill>
            <a:miter lim="800000"/>
            <a:headEnd/>
            <a:tailEnd/>
          </a:ln>
        </p:spPr>
        <p:txBody>
          <a:bodyPr wrap="none" anchor="ctr"/>
          <a:lstStyle/>
          <a:p>
            <a:endParaRPr lang="en-US">
              <a:solidFill>
                <a:schemeClr val="bg1"/>
              </a:solidFill>
            </a:endParaRPr>
          </a:p>
        </p:txBody>
      </p:sp>
      <p:sp>
        <p:nvSpPr>
          <p:cNvPr id="6" name="Rectangle 9"/>
          <p:cNvSpPr>
            <a:spLocks noChangeArrowheads="1"/>
          </p:cNvSpPr>
          <p:nvPr/>
        </p:nvSpPr>
        <p:spPr bwMode="auto">
          <a:xfrm>
            <a:off x="6172200" y="2514600"/>
            <a:ext cx="228600" cy="685800"/>
          </a:xfrm>
          <a:prstGeom prst="rect">
            <a:avLst/>
          </a:prstGeom>
          <a:noFill/>
          <a:ln w="57150">
            <a:solidFill>
              <a:schemeClr val="tx1"/>
            </a:solidFill>
            <a:miter lim="800000"/>
            <a:headEnd/>
            <a:tailEnd/>
          </a:ln>
        </p:spPr>
        <p:txBody>
          <a:bodyPr wrap="none" anchor="ctr"/>
          <a:lstStyle/>
          <a:p>
            <a:endParaRPr lang="en-US"/>
          </a:p>
        </p:txBody>
      </p:sp>
      <p:sp>
        <p:nvSpPr>
          <p:cNvPr id="7" name="Rectangle 8"/>
          <p:cNvSpPr>
            <a:spLocks noChangeArrowheads="1"/>
          </p:cNvSpPr>
          <p:nvPr/>
        </p:nvSpPr>
        <p:spPr bwMode="auto">
          <a:xfrm>
            <a:off x="6019800" y="1981200"/>
            <a:ext cx="838200" cy="304800"/>
          </a:xfrm>
          <a:prstGeom prst="rect">
            <a:avLst/>
          </a:prstGeom>
          <a:noFill/>
          <a:ln w="57150">
            <a:solidFill>
              <a:schemeClr val="tx1"/>
            </a:solidFill>
            <a:miter lim="800000"/>
            <a:headEnd/>
            <a:tailEnd/>
          </a:ln>
        </p:spPr>
        <p:txBody>
          <a:bodyPr wrap="none" anchor="ctr"/>
          <a:lstStyle/>
          <a:p>
            <a:endParaRPr lang="en-US">
              <a:solidFill>
                <a:schemeClr val="bg1"/>
              </a:solidFill>
            </a:endParaRPr>
          </a:p>
        </p:txBody>
      </p:sp>
      <p:sp>
        <p:nvSpPr>
          <p:cNvPr id="8" name="Rectangle 7"/>
          <p:cNvSpPr/>
          <p:nvPr/>
        </p:nvSpPr>
        <p:spPr>
          <a:xfrm>
            <a:off x="6858001" y="5715000"/>
            <a:ext cx="359906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Sedan Chair</a:t>
            </a:r>
          </a:p>
        </p:txBody>
      </p:sp>
      <p:sp>
        <p:nvSpPr>
          <p:cNvPr id="9" name="Rectangle 8"/>
          <p:cNvSpPr/>
          <p:nvPr/>
        </p:nvSpPr>
        <p:spPr>
          <a:xfrm>
            <a:off x="7517802" y="1447800"/>
            <a:ext cx="212705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throne</a:t>
            </a:r>
          </a:p>
        </p:txBody>
      </p:sp>
    </p:spTree>
    <p:extLst>
      <p:ext uri="{BB962C8B-B14F-4D97-AF65-F5344CB8AC3E}">
        <p14:creationId xmlns:p14="http://schemas.microsoft.com/office/powerpoint/2010/main" val="28445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ppt_x</p:attrName>
                                        </p:attrNameLst>
                                      </p:cBhvr>
                                      <p:tavLst>
                                        <p:tav tm="0">
                                          <p:val>
                                            <p:strVal val="#ppt_x"/>
                                          </p:val>
                                        </p:tav>
                                        <p:tav tm="100000">
                                          <p:val>
                                            <p:strVal val="#ppt_x"/>
                                          </p:val>
                                        </p:tav>
                                      </p:tavLst>
                                    </p:anim>
                                    <p:anim calcmode="lin" valueType="num">
                                      <p:cBhvr>
                                        <p:cTn id="13" dur="500" fill="hold"/>
                                        <p:tgtEl>
                                          <p:spTgt spid="4"/>
                                        </p:tgtEl>
                                        <p:attrNameLst>
                                          <p:attrName>ppt_y</p:attrName>
                                        </p:attrNameLst>
                                      </p:cBhvr>
                                      <p:tavLst>
                                        <p:tav tm="0">
                                          <p:val>
                                            <p:strVal val="#ppt_y-#ppt_h/2"/>
                                          </p:val>
                                        </p:tav>
                                        <p:tav tm="100000">
                                          <p:val>
                                            <p:strVal val="#ppt_y"/>
                                          </p:val>
                                        </p:tav>
                                      </p:tavLst>
                                    </p:anim>
                                    <p:anim calcmode="lin" valueType="num">
                                      <p:cBhvr>
                                        <p:cTn id="14" dur="500" fill="hold"/>
                                        <p:tgtEl>
                                          <p:spTgt spid="4"/>
                                        </p:tgtEl>
                                        <p:attrNameLst>
                                          <p:attrName>ppt_w</p:attrName>
                                        </p:attrNameLst>
                                      </p:cBhvr>
                                      <p:tavLst>
                                        <p:tav tm="0">
                                          <p:val>
                                            <p:strVal val="#ppt_w"/>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ppt_x</p:attrName>
                                        </p:attrNameLst>
                                      </p:cBhvr>
                                      <p:tavLst>
                                        <p:tav tm="0">
                                          <p:val>
                                            <p:strVal val="#ppt_x+#ppt_w/2"/>
                                          </p:val>
                                        </p:tav>
                                        <p:tav tm="100000">
                                          <p:val>
                                            <p:strVal val="#ppt_x"/>
                                          </p:val>
                                        </p:tav>
                                      </p:tavLst>
                                    </p:anim>
                                    <p:anim calcmode="lin" valueType="num">
                                      <p:cBhvr>
                                        <p:cTn id="21" dur="500" fill="hold"/>
                                        <p:tgtEl>
                                          <p:spTgt spid="5"/>
                                        </p:tgtEl>
                                        <p:attrNameLst>
                                          <p:attrName>ppt_y</p:attrName>
                                        </p:attrNameLst>
                                      </p:cBhvr>
                                      <p:tavLst>
                                        <p:tav tm="0">
                                          <p:val>
                                            <p:strVal val="#ppt_y"/>
                                          </p:val>
                                        </p:tav>
                                        <p:tav tm="100000">
                                          <p:val>
                                            <p:strVal val="#ppt_y"/>
                                          </p:val>
                                        </p:tav>
                                      </p:tavLst>
                                    </p:anim>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ppt_x</p:attrName>
                                        </p:attrNameLst>
                                      </p:cBhvr>
                                      <p:tavLst>
                                        <p:tav tm="0">
                                          <p:val>
                                            <p:strVal val="#ppt_x"/>
                                          </p:val>
                                        </p:tav>
                                        <p:tav tm="100000">
                                          <p:val>
                                            <p:strVal val="#ppt_x"/>
                                          </p:val>
                                        </p:tav>
                                      </p:tavLst>
                                    </p:anim>
                                    <p:anim calcmode="lin" valueType="num">
                                      <p:cBhvr>
                                        <p:cTn id="29" dur="500" fill="hold"/>
                                        <p:tgtEl>
                                          <p:spTgt spid="6"/>
                                        </p:tgtEl>
                                        <p:attrNameLst>
                                          <p:attrName>ppt_y</p:attrName>
                                        </p:attrNameLst>
                                      </p:cBhvr>
                                      <p:tavLst>
                                        <p:tav tm="0">
                                          <p:val>
                                            <p:strVal val="#ppt_y-#ppt_h/2"/>
                                          </p:val>
                                        </p:tav>
                                        <p:tav tm="100000">
                                          <p:val>
                                            <p:strVal val="#ppt_y"/>
                                          </p:val>
                                        </p:tav>
                                      </p:tavLst>
                                    </p:anim>
                                    <p:anim calcmode="lin" valueType="num">
                                      <p:cBhvr>
                                        <p:cTn id="30" dur="500" fill="hold"/>
                                        <p:tgtEl>
                                          <p:spTgt spid="6"/>
                                        </p:tgtEl>
                                        <p:attrNameLst>
                                          <p:attrName>ppt_w</p:attrName>
                                        </p:attrNameLst>
                                      </p:cBhvr>
                                      <p:tavLst>
                                        <p:tav tm="0">
                                          <p:val>
                                            <p:strVal val="#ppt_w"/>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ppt_x</p:attrName>
                                        </p:attrNameLst>
                                      </p:cBhvr>
                                      <p:tavLst>
                                        <p:tav tm="0">
                                          <p:val>
                                            <p:strVal val="#ppt_x+#ppt_w/2"/>
                                          </p:val>
                                        </p:tav>
                                        <p:tav tm="100000">
                                          <p:val>
                                            <p:strVal val="#ppt_x"/>
                                          </p:val>
                                        </p:tav>
                                      </p:tavLst>
                                    </p:anim>
                                    <p:anim calcmode="lin" valueType="num">
                                      <p:cBhvr>
                                        <p:cTn id="37" dur="500" fill="hold"/>
                                        <p:tgtEl>
                                          <p:spTgt spid="7"/>
                                        </p:tgtEl>
                                        <p:attrNameLst>
                                          <p:attrName>ppt_y</p:attrName>
                                        </p:attrNameLst>
                                      </p:cBhvr>
                                      <p:tavLst>
                                        <p:tav tm="0">
                                          <p:val>
                                            <p:strVal val="#ppt_y"/>
                                          </p:val>
                                        </p:tav>
                                        <p:tav tm="100000">
                                          <p:val>
                                            <p:strVal val="#ppt_y"/>
                                          </p:val>
                                        </p:tav>
                                      </p:tavLst>
                                    </p:anim>
                                    <p:anim calcmode="lin" valueType="num">
                                      <p:cBhvr>
                                        <p:cTn id="38" dur="500" fill="hold"/>
                                        <p:tgtEl>
                                          <p:spTgt spid="7"/>
                                        </p:tgtEl>
                                        <p:attrNameLst>
                                          <p:attrName>ppt_w</p:attrName>
                                        </p:attrNameLst>
                                      </p:cBhvr>
                                      <p:tavLst>
                                        <p:tav tm="0">
                                          <p:val>
                                            <p:fltVal val="0"/>
                                          </p:val>
                                        </p:tav>
                                        <p:tav tm="100000">
                                          <p:val>
                                            <p:strVal val="#ppt_w"/>
                                          </p:val>
                                        </p:tav>
                                      </p:tavLst>
                                    </p:anim>
                                    <p:anim calcmode="lin" valueType="num">
                                      <p:cBhvr>
                                        <p:cTn id="39"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85800"/>
          </a:xfrm>
        </p:spPr>
        <p:txBody>
          <a:bodyPr>
            <a:normAutofit fontScale="90000"/>
          </a:bodyPr>
          <a:lstStyle/>
          <a:p>
            <a:r>
              <a:rPr lang="en-US" dirty="0"/>
              <a:t>High Places</a:t>
            </a:r>
          </a:p>
        </p:txBody>
      </p:sp>
      <p:sp>
        <p:nvSpPr>
          <p:cNvPr id="3" name="Content Placeholder 2"/>
          <p:cNvSpPr>
            <a:spLocks noGrp="1"/>
          </p:cNvSpPr>
          <p:nvPr>
            <p:ph idx="1"/>
          </p:nvPr>
        </p:nvSpPr>
        <p:spPr>
          <a:xfrm>
            <a:off x="1524000" y="609600"/>
            <a:ext cx="9144000" cy="6248400"/>
          </a:xfrm>
        </p:spPr>
        <p:txBody>
          <a:bodyPr>
            <a:normAutofit fontScale="92500"/>
          </a:bodyPr>
          <a:lstStyle/>
          <a:p>
            <a:r>
              <a:rPr lang="en-US" b="1" dirty="0">
                <a:effectLst>
                  <a:outerShdw blurRad="38100" dist="38100" dir="2700000" algn="tl">
                    <a:srgbClr val="000000">
                      <a:alpha val="43137"/>
                    </a:srgbClr>
                  </a:outerShdw>
                </a:effectLst>
              </a:rPr>
              <a:t>Open-air, local shrines often located near city gates used legitimately when central sanctuaries were not available [(</a:t>
            </a:r>
            <a:r>
              <a:rPr lang="en-US" b="1" i="1" dirty="0" err="1">
                <a:effectLst>
                  <a:outerShdw blurRad="38100" dist="38100" dir="2700000" algn="tl">
                    <a:srgbClr val="000000">
                      <a:alpha val="43137"/>
                    </a:srgbClr>
                  </a:outerShdw>
                </a:effectLst>
              </a:rPr>
              <a:t>bamah</a:t>
            </a:r>
            <a:r>
              <a:rPr lang="en-US" b="1" dirty="0">
                <a:effectLst>
                  <a:outerShdw blurRad="38100" dist="38100" dir="2700000" algn="tl">
                    <a:srgbClr val="000000">
                      <a:alpha val="43137"/>
                    </a:srgbClr>
                  </a:outerShdw>
                </a:effectLst>
              </a:rPr>
              <a:t>) cf. 1 Sam 9:12; 1 </a:t>
            </a:r>
            <a:r>
              <a:rPr lang="en-US" b="1" dirty="0" err="1">
                <a:effectLst>
                  <a:outerShdw blurRad="38100" dist="38100" dir="2700000" algn="tl">
                    <a:srgbClr val="000000">
                      <a:alpha val="43137"/>
                    </a:srgbClr>
                  </a:outerShdw>
                </a:effectLst>
              </a:rPr>
              <a:t>Kgs</a:t>
            </a:r>
            <a:r>
              <a:rPr lang="en-US" b="1" dirty="0">
                <a:effectLst>
                  <a:outerShdw blurRad="38100" dist="38100" dir="2700000" algn="tl">
                    <a:srgbClr val="000000">
                      <a:alpha val="43137"/>
                    </a:srgbClr>
                  </a:outerShdw>
                </a:effectLst>
              </a:rPr>
              <a:t> 3:2]</a:t>
            </a:r>
          </a:p>
          <a:p>
            <a:r>
              <a:rPr lang="en-US" b="1" dirty="0">
                <a:effectLst>
                  <a:outerShdw blurRad="38100" dist="38100" dir="2700000" algn="tl">
                    <a:srgbClr val="000000">
                      <a:alpha val="43137"/>
                    </a:srgbClr>
                  </a:outerShdw>
                </a:effectLst>
              </a:rPr>
              <a:t>Certain cultic ceremonies allowable at these sites so long as they did not substitute for the central shrine (1 </a:t>
            </a:r>
            <a:r>
              <a:rPr lang="en-US" b="1" dirty="0" err="1">
                <a:effectLst>
                  <a:outerShdw blurRad="38100" dist="38100" dir="2700000" algn="tl">
                    <a:srgbClr val="000000">
                      <a:alpha val="43137"/>
                    </a:srgbClr>
                  </a:outerShdw>
                </a:effectLst>
              </a:rPr>
              <a:t>Kgs</a:t>
            </a:r>
            <a:r>
              <a:rPr lang="en-US" b="1" dirty="0">
                <a:effectLst>
                  <a:outerShdw blurRad="38100" dist="38100" dir="2700000" algn="tl">
                    <a:srgbClr val="000000">
                      <a:alpha val="43137"/>
                    </a:srgbClr>
                  </a:outerShdw>
                </a:effectLst>
              </a:rPr>
              <a:t> 14:21-24)</a:t>
            </a:r>
          </a:p>
          <a:p>
            <a:r>
              <a:rPr lang="en-US" b="1" dirty="0">
                <a:effectLst>
                  <a:outerShdw blurRad="38100" dist="38100" dir="2700000" algn="tl">
                    <a:srgbClr val="000000">
                      <a:alpha val="43137"/>
                    </a:srgbClr>
                  </a:outerShdw>
                </a:effectLst>
              </a:rPr>
              <a:t>Degree of faithfulness measured by attitude toward high places (1 </a:t>
            </a:r>
            <a:r>
              <a:rPr lang="en-US" b="1" dirty="0" err="1">
                <a:effectLst>
                  <a:outerShdw blurRad="38100" dist="38100" dir="2700000" algn="tl">
                    <a:srgbClr val="000000">
                      <a:alpha val="43137"/>
                    </a:srgbClr>
                  </a:outerShdw>
                </a:effectLst>
              </a:rPr>
              <a:t>Kgs</a:t>
            </a:r>
            <a:r>
              <a:rPr lang="en-US" b="1" dirty="0">
                <a:effectLst>
                  <a:outerShdw blurRad="38100" dist="38100" dir="2700000" algn="tl">
                    <a:srgbClr val="000000">
                      <a:alpha val="43137"/>
                    </a:srgbClr>
                  </a:outerShdw>
                </a:effectLst>
              </a:rPr>
              <a:t> 15:11-14;22:43; 2 </a:t>
            </a:r>
            <a:r>
              <a:rPr lang="en-US" b="1" dirty="0" err="1">
                <a:effectLst>
                  <a:outerShdw blurRad="38100" dist="38100" dir="2700000" algn="tl">
                    <a:srgbClr val="000000">
                      <a:alpha val="43137"/>
                    </a:srgbClr>
                  </a:outerShdw>
                </a:effectLst>
              </a:rPr>
              <a:t>Kgs</a:t>
            </a:r>
            <a:r>
              <a:rPr lang="en-US" b="1" dirty="0">
                <a:effectLst>
                  <a:outerShdw blurRad="38100" dist="38100" dir="2700000" algn="tl">
                    <a:srgbClr val="000000">
                      <a:alpha val="43137"/>
                    </a:srgbClr>
                  </a:outerShdw>
                </a:effectLst>
              </a:rPr>
              <a:t> 12:1-3; 14:1-4; 15:1-4; </a:t>
            </a:r>
            <a:r>
              <a:rPr lang="en-US" b="1" i="1" u="sng" dirty="0">
                <a:effectLst>
                  <a:outerShdw blurRad="38100" dist="38100" dir="2700000" algn="tl">
                    <a:srgbClr val="000000">
                      <a:alpha val="43137"/>
                    </a:srgbClr>
                  </a:outerShdw>
                </a:effectLst>
              </a:rPr>
              <a:t>2 </a:t>
            </a:r>
            <a:r>
              <a:rPr lang="en-US" b="1" i="1" u="sng" dirty="0" err="1">
                <a:effectLst>
                  <a:outerShdw blurRad="38100" dist="38100" dir="2700000" algn="tl">
                    <a:srgbClr val="000000">
                      <a:alpha val="43137"/>
                    </a:srgbClr>
                  </a:outerShdw>
                </a:effectLst>
              </a:rPr>
              <a:t>Kgs</a:t>
            </a:r>
            <a:r>
              <a:rPr lang="en-US" b="1" i="1" u="sng" dirty="0">
                <a:effectLst>
                  <a:outerShdw blurRad="38100" dist="38100" dir="2700000" algn="tl">
                    <a:srgbClr val="000000">
                      <a:alpha val="43137"/>
                    </a:srgbClr>
                  </a:outerShdw>
                </a:effectLst>
              </a:rPr>
              <a:t> 16:1-3</a:t>
            </a:r>
            <a:r>
              <a:rPr lang="en-US" b="1" dirty="0">
                <a:effectLst>
                  <a:outerShdw blurRad="38100" dist="38100" dir="2700000" algn="tl">
                    <a:srgbClr val="000000">
                      <a:alpha val="43137"/>
                    </a:srgbClr>
                  </a:outerShdw>
                </a:effectLst>
              </a:rPr>
              <a:t>)</a:t>
            </a:r>
          </a:p>
          <a:p>
            <a:r>
              <a:rPr lang="en-US" b="1" dirty="0">
                <a:effectLst>
                  <a:outerShdw blurRad="38100" dist="38100" dir="2700000" algn="tl">
                    <a:srgbClr val="000000">
                      <a:alpha val="43137"/>
                    </a:srgbClr>
                  </a:outerShdw>
                </a:effectLst>
              </a:rPr>
              <a:t>Associated with fertility religion of the Canaanites (2 Kings 17:9-11; Psalm 78:58)</a:t>
            </a:r>
          </a:p>
          <a:p>
            <a:r>
              <a:rPr lang="en-US" b="1" dirty="0">
                <a:effectLst>
                  <a:outerShdw blurRad="38100" dist="38100" dir="2700000" algn="tl">
                    <a:srgbClr val="000000">
                      <a:alpha val="43137"/>
                    </a:srgbClr>
                  </a:outerShdw>
                </a:effectLst>
              </a:rPr>
              <a:t>Hezekiah and Josiah distinguish themselves by their removal of these shrines (2 </a:t>
            </a:r>
            <a:r>
              <a:rPr lang="en-US" b="1" dirty="0" err="1">
                <a:effectLst>
                  <a:outerShdw blurRad="38100" dist="38100" dir="2700000" algn="tl">
                    <a:srgbClr val="000000">
                      <a:alpha val="43137"/>
                    </a:srgbClr>
                  </a:outerShdw>
                </a:effectLst>
              </a:rPr>
              <a:t>Kgs</a:t>
            </a:r>
            <a:r>
              <a:rPr lang="en-US" b="1" dirty="0">
                <a:effectLst>
                  <a:outerShdw blurRad="38100" dist="38100" dir="2700000" algn="tl">
                    <a:srgbClr val="000000">
                      <a:alpha val="43137"/>
                    </a:srgbClr>
                  </a:outerShdw>
                </a:effectLst>
              </a:rPr>
              <a:t> 18:4, 22; 23:5-13). Here we have first attempt to centralize ALL worship around Jerusalem</a:t>
            </a:r>
          </a:p>
          <a:p>
            <a:r>
              <a:rPr lang="en-US" b="1" dirty="0">
                <a:effectLst>
                  <a:outerShdw blurRad="38100" dist="38100" dir="2700000" algn="tl">
                    <a:srgbClr val="000000">
                      <a:alpha val="43137"/>
                    </a:srgbClr>
                  </a:outerShdw>
                </a:effectLst>
              </a:rPr>
              <a:t>The transformation of Jerusalem to a “high place” (Micah 1:3)</a:t>
            </a:r>
          </a:p>
        </p:txBody>
      </p:sp>
    </p:spTree>
    <p:extLst>
      <p:ext uri="{BB962C8B-B14F-4D97-AF65-F5344CB8AC3E}">
        <p14:creationId xmlns:p14="http://schemas.microsoft.com/office/powerpoint/2010/main" val="389306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708</Words>
  <Application>Microsoft Office PowerPoint</Application>
  <PresentationFormat>Widescreen</PresentationFormat>
  <Paragraphs>49</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 God So Near</vt:lpstr>
      <vt:lpstr>PowerPoint Presentation</vt:lpstr>
      <vt:lpstr>Implications of the Covenant Triangle</vt:lpstr>
      <vt:lpstr>Implications of YHWH’s presence in the Land</vt:lpstr>
      <vt:lpstr>The Where &amp; How of Worship</vt:lpstr>
      <vt:lpstr>Concept of a Centralized Sanctuary</vt:lpstr>
      <vt:lpstr>PowerPoint Presentation</vt:lpstr>
      <vt:lpstr>High Places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God So Near</dc:title>
  <dc:creator>Kevin Youngblood</dc:creator>
  <cp:lastModifiedBy>Kevin Youngblood</cp:lastModifiedBy>
  <cp:revision>11</cp:revision>
  <dcterms:created xsi:type="dcterms:W3CDTF">2023-01-18T14:06:08Z</dcterms:created>
  <dcterms:modified xsi:type="dcterms:W3CDTF">2023-01-18T15:53:39Z</dcterms:modified>
</cp:coreProperties>
</file>